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5" r:id="rId3"/>
    <p:sldId id="271" r:id="rId4"/>
    <p:sldId id="287" r:id="rId5"/>
    <p:sldId id="288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286" r:id="rId18"/>
    <p:sldId id="279" r:id="rId19"/>
    <p:sldId id="281" r:id="rId20"/>
    <p:sldId id="280" r:id="rId21"/>
    <p:sldId id="257" r:id="rId22"/>
    <p:sldId id="275" r:id="rId23"/>
    <p:sldId id="276" r:id="rId24"/>
    <p:sldId id="282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Marcação do primeiro texto" id="{E73B6F7F-AAD9-42BF-A078-E6BD57E6F604}">
          <p14:sldIdLst>
            <p14:sldId id="285"/>
            <p14:sldId id="271"/>
            <p14:sldId id="287"/>
            <p14:sldId id="288"/>
          </p14:sldIdLst>
        </p14:section>
        <p14:section name="02. Separando o conteúdo e informações" id="{E924C9E8-8E8C-467B-8B8B-1FB06D8EF52F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</p14:sldIdLst>
        </p14:section>
        <p14:section name="Design, Transformar, Anotação, Trabalhe em Conjunto, Diga-me" id="{B9B51309-D148-4332-87C2-07BE32FBCA3B}">
          <p14:sldIdLst>
            <p14:sldId id="286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02/05/2023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02/05/2023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9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0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67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72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270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02/05/2023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02/05/2023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17/04/relationships/track" Target="../media/track1.vtt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go.microsoft.com/fwlink/?LinkId=62332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HTML5 e CSS3 parte 1: crie uma página </a:t>
            </a:r>
            <a:r>
              <a:rPr lang="pt-BR" sz="2400">
                <a:solidFill>
                  <a:schemeClr val="bg1"/>
                </a:solidFill>
                <a:latin typeface="+mj-lt"/>
              </a:rPr>
              <a:t>na Web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0DE1C-3DF5-512C-54D6-18269E65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AF389-2DDC-FDF1-E948-04B7F3ADDD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821975" cy="5073347"/>
          </a:xfrm>
        </p:spPr>
        <p:txBody>
          <a:bodyPr>
            <a:normAutofit/>
          </a:bodyPr>
          <a:lstStyle/>
          <a:p>
            <a:pPr algn="l"/>
            <a:r>
              <a:rPr lang="pt-BR" b="1" dirty="0">
                <a:effectLst/>
              </a:rPr>
              <a:t>Nesta aula, aprendemos: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 </a:t>
            </a:r>
            <a:r>
              <a:rPr lang="pt-BR" dirty="0"/>
              <a:t>A definir a estrutura básica do HTML:</a:t>
            </a:r>
            <a:br>
              <a:rPr lang="pt-BR" dirty="0"/>
            </a:br>
            <a:r>
              <a:rPr lang="pt-BR" dirty="0"/>
              <a:t>- Com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>
                <a:solidFill>
                  <a:srgbClr val="7030A0"/>
                </a:solidFill>
              </a:rPr>
              <a:t>DOCTYPE</a:t>
            </a:r>
            <a:r>
              <a:rPr lang="pt-BR" dirty="0"/>
              <a:t>, </a:t>
            </a:r>
            <a:r>
              <a:rPr lang="pt-BR" b="0" dirty="0">
                <a:effectLst/>
              </a:rPr>
              <a:t>definimos qual versão do HTML estamos utilizando. </a:t>
            </a:r>
            <a:br>
              <a:rPr lang="pt-BR" b="0" dirty="0">
                <a:effectLst/>
              </a:rPr>
            </a:br>
            <a:r>
              <a:rPr lang="pt-BR" b="0" dirty="0">
                <a:effectLst/>
              </a:rPr>
              <a:t>- 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 err="1">
                <a:solidFill>
                  <a:srgbClr val="7030A0"/>
                </a:solidFill>
                <a:effectLst/>
              </a:rPr>
              <a:t>html</a:t>
            </a:r>
            <a:r>
              <a:rPr lang="pt-BR" dirty="0"/>
              <a:t>&gt; </a:t>
            </a:r>
            <a:r>
              <a:rPr lang="pt-BR" b="0" dirty="0">
                <a:effectLst/>
              </a:rPr>
              <a:t> que marca o conteúdo a ser renderizado no navegado</a:t>
            </a:r>
            <a:r>
              <a:rPr lang="pt-BR" dirty="0"/>
              <a:t>r</a:t>
            </a:r>
            <a:br>
              <a:rPr lang="pt-BR" dirty="0"/>
            </a:br>
            <a:r>
              <a:rPr lang="pt-BR" dirty="0"/>
              <a:t>   - </a:t>
            </a:r>
            <a:r>
              <a:rPr lang="pt-BR" b="0" dirty="0">
                <a:effectLst/>
              </a:rPr>
              <a:t>Dentro desta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, podemos definir a linguagem da página, através da propriedade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lang</a:t>
            </a:r>
            <a:r>
              <a:rPr lang="pt-BR" dirty="0"/>
              <a:t> </a:t>
            </a:r>
            <a:endParaRPr lang="pt-BR" b="1" dirty="0"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 Com o passar as informações do </a:t>
            </a:r>
            <a:r>
              <a:rPr lang="pt-BR" b="0" dirty="0" err="1">
                <a:effectLst/>
              </a:rPr>
              <a:t>encoding</a:t>
            </a:r>
            <a:r>
              <a:rPr lang="pt-BR" b="0" dirty="0">
                <a:effectLst/>
              </a:rPr>
              <a:t> da nossa página para o navegador, através da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>
                <a:solidFill>
                  <a:srgbClr val="7030A0"/>
                </a:solidFill>
                <a:effectLst/>
              </a:rPr>
              <a:t>meta</a:t>
            </a:r>
            <a:r>
              <a:rPr lang="pt-BR" b="0" dirty="0">
                <a:effectLst/>
              </a:rPr>
              <a:t>&gt; e da propriedade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/>
              </a:rPr>
              <a:t>charset</a:t>
            </a:r>
            <a:endParaRPr lang="pt-BR" b="1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Como definir o título de uma página, através da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 err="1">
                <a:solidFill>
                  <a:srgbClr val="7030A0"/>
                </a:solidFill>
                <a:effectLst/>
              </a:rPr>
              <a:t>title</a:t>
            </a:r>
            <a:r>
              <a:rPr lang="pt-BR" b="0" dirty="0">
                <a:effectLst/>
              </a:rPr>
              <a:t>&gt;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Como separar as informações que estão sendo passadas para o navegador, utilizando a </a:t>
            </a:r>
            <a:r>
              <a:rPr lang="pt-BR" b="0" dirty="0" err="1">
                <a:effectLst/>
              </a:rPr>
              <a:t>tag</a:t>
            </a:r>
            <a:r>
              <a:rPr lang="pt-BR" dirty="0"/>
              <a:t> &lt;</a:t>
            </a:r>
            <a:r>
              <a:rPr lang="pt-BR" b="1" dirty="0" err="1">
                <a:solidFill>
                  <a:srgbClr val="7030A0"/>
                </a:solidFill>
              </a:rPr>
              <a:t>head</a:t>
            </a:r>
            <a:r>
              <a:rPr lang="pt-BR" dirty="0"/>
              <a:t>&gt;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b="0" dirty="0">
                <a:effectLst/>
              </a:rPr>
              <a:t>Como separar o conteúdo da página, utilizando a 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1" dirty="0">
                <a:solidFill>
                  <a:srgbClr val="7030A0"/>
                </a:solidFill>
                <a:effectLst/>
              </a:rPr>
              <a:t>body</a:t>
            </a:r>
            <a:r>
              <a:rPr lang="pt-BR" b="0" dirty="0">
                <a:effectLst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0527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03. TRABALHANDO COM CSS</a:t>
            </a:r>
          </a:p>
        </p:txBody>
      </p:sp>
    </p:spTree>
    <p:extLst>
      <p:ext uri="{BB962C8B-B14F-4D97-AF65-F5344CB8AC3E}">
        <p14:creationId xmlns:p14="http://schemas.microsoft.com/office/powerpoint/2010/main" val="82430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78D75-5BD9-C3F5-8507-BB6BBC75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Começando com </a:t>
            </a:r>
            <a:r>
              <a:rPr lang="pt-BR" dirty="0" err="1"/>
              <a:t>css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567E84-8216-BD1C-834A-CD47A5F698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629949" cy="4798044"/>
          </a:xfrm>
        </p:spPr>
        <p:txBody>
          <a:bodyPr>
            <a:normAutofit/>
          </a:bodyPr>
          <a:lstStyle/>
          <a:p>
            <a:r>
              <a:rPr lang="pt-BR" dirty="0"/>
              <a:t>As </a:t>
            </a:r>
            <a:r>
              <a:rPr lang="pt-BR" b="0" i="0" dirty="0" err="1">
                <a:effectLst/>
              </a:rPr>
              <a:t>tags</a:t>
            </a:r>
            <a:r>
              <a:rPr lang="pt-BR" b="0" i="0" dirty="0">
                <a:effectLst/>
              </a:rPr>
              <a:t> têm um valor, um propósito, um significado, e para mexer na apresentação visual dos elementos, não usamos elas. Usamos o CSS.</a:t>
            </a:r>
          </a:p>
          <a:p>
            <a:r>
              <a:rPr lang="pt-BR" b="1" dirty="0">
                <a:solidFill>
                  <a:schemeClr val="accent2"/>
                </a:solidFill>
              </a:rPr>
              <a:t>CSS – </a:t>
            </a:r>
            <a:r>
              <a:rPr lang="pt-BR" b="1" dirty="0" err="1">
                <a:solidFill>
                  <a:schemeClr val="accent2"/>
                </a:solidFill>
              </a:rPr>
              <a:t>Cacading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Style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Sheets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dirty="0">
                <a:solidFill>
                  <a:schemeClr val="accent2"/>
                </a:solidFill>
              </a:rPr>
              <a:t>(folha de estilo em cascata)</a:t>
            </a:r>
            <a:r>
              <a:rPr lang="pt-BR" dirty="0"/>
              <a:t> -&gt; É</a:t>
            </a:r>
            <a:r>
              <a:rPr lang="pt-BR" b="0" i="0" dirty="0">
                <a:effectLst/>
              </a:rPr>
              <a:t> a forma como mexemos em cada um dos elementos </a:t>
            </a:r>
            <a:r>
              <a:rPr lang="pt-BR" b="0" i="0" dirty="0" err="1">
                <a:effectLst/>
              </a:rPr>
              <a:t>granularmente</a:t>
            </a:r>
            <a:r>
              <a:rPr lang="pt-BR" b="0" i="0" dirty="0">
                <a:effectLst/>
              </a:rPr>
              <a:t>, em cada um dos pontos desses elementos para podermos apresentar o nosso site do modo como quisermos.</a:t>
            </a:r>
          </a:p>
          <a:p>
            <a:r>
              <a:rPr lang="pt-BR" dirty="0"/>
              <a:t>Cascata -&gt; </a:t>
            </a:r>
            <a:r>
              <a:rPr lang="pt-BR" b="0" i="0" dirty="0">
                <a:effectLst/>
              </a:rPr>
              <a:t>Quando vamos em um elemento anterior, ele reflete para todos os elementos que estão abaixo.</a:t>
            </a:r>
          </a:p>
          <a:p>
            <a:r>
              <a:rPr lang="pt-BR" b="1" i="0" dirty="0" err="1">
                <a:effectLst/>
              </a:rPr>
              <a:t>font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size</a:t>
            </a:r>
            <a:r>
              <a:rPr lang="pt-BR" b="1" i="0" dirty="0">
                <a:effectLst/>
              </a:rPr>
              <a:t> </a:t>
            </a:r>
            <a:r>
              <a:rPr lang="pt-BR" b="0" i="0" dirty="0">
                <a:effectLst/>
              </a:rPr>
              <a:t>-&gt; tamanho da fonte </a:t>
            </a:r>
            <a:br>
              <a:rPr lang="pt-BR" b="0" i="0" dirty="0">
                <a:effectLst/>
              </a:rPr>
            </a:br>
            <a:r>
              <a:rPr lang="pt-BR" b="0" i="0" dirty="0">
                <a:effectLst/>
              </a:rPr>
              <a:t> O tamanho da fonte padrão no navegador é medido em pixels.</a:t>
            </a:r>
          </a:p>
          <a:p>
            <a:r>
              <a:rPr lang="pt-BR" b="1" i="0" dirty="0" err="1">
                <a:effectLst/>
              </a:rPr>
              <a:t>Text</a:t>
            </a:r>
            <a:r>
              <a:rPr lang="pt-BR" b="1" dirty="0"/>
              <a:t>- </a:t>
            </a:r>
            <a:r>
              <a:rPr lang="pt-BR" b="1" i="0" dirty="0" err="1">
                <a:effectLst/>
              </a:rPr>
              <a:t>align:center</a:t>
            </a:r>
            <a:r>
              <a:rPr lang="pt-BR" b="1" i="0" dirty="0">
                <a:effectLst/>
              </a:rPr>
              <a:t>;</a:t>
            </a:r>
            <a:r>
              <a:rPr lang="pt-BR" b="0" i="0" dirty="0">
                <a:effectLst/>
              </a:rPr>
              <a:t> -&gt; Para alinhar um elemento ao centro.  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330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7BC32-A384-98DA-7AB5-85D20542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Organizando o estilo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4035C0-342C-B79C-CAEC-0ADB9EBF8E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76915" y="1907557"/>
            <a:ext cx="4416552" cy="3977640"/>
          </a:xfrm>
        </p:spPr>
        <p:txBody>
          <a:bodyPr/>
          <a:lstStyle/>
          <a:p>
            <a:r>
              <a:rPr lang="pt-BR" b="1" i="1" dirty="0">
                <a:effectLst/>
              </a:rPr>
              <a:t>Existem três formas de configurarmos o CSS: </a:t>
            </a:r>
          </a:p>
          <a:p>
            <a:r>
              <a:rPr lang="pt-BR" b="1" i="0" dirty="0">
                <a:effectLst/>
              </a:rPr>
              <a:t>CSS </a:t>
            </a:r>
            <a:r>
              <a:rPr lang="pt-BR" b="1" i="0" dirty="0" err="1">
                <a:effectLst/>
              </a:rPr>
              <a:t>inline</a:t>
            </a:r>
            <a:r>
              <a:rPr lang="pt-BR" dirty="0"/>
              <a:t>: N</a:t>
            </a:r>
            <a:r>
              <a:rPr lang="pt-BR" b="0" i="0" dirty="0">
                <a:effectLst/>
              </a:rPr>
              <a:t>a linha onde temos nossa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, adicionamos a propriedade do CSS. </a:t>
            </a:r>
          </a:p>
          <a:p>
            <a:r>
              <a:rPr lang="pt-BR" b="1" dirty="0"/>
              <a:t>CSS interno</a:t>
            </a:r>
            <a:r>
              <a:rPr lang="pt-BR" dirty="0"/>
              <a:t>: </a:t>
            </a:r>
            <a:r>
              <a:rPr lang="pt-BR" b="0" i="0" dirty="0" err="1">
                <a:effectLst/>
              </a:rPr>
              <a:t>incluimos</a:t>
            </a:r>
            <a:r>
              <a:rPr lang="pt-BR" b="0" i="0" dirty="0">
                <a:effectLst/>
              </a:rPr>
              <a:t> a estilização em cada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na propriedade </a:t>
            </a:r>
            <a:r>
              <a:rPr lang="pt-BR" b="0" i="0" dirty="0" err="1">
                <a:effectLst/>
              </a:rPr>
              <a:t>style</a:t>
            </a:r>
            <a:r>
              <a:rPr lang="pt-BR" b="0" i="0" dirty="0">
                <a:effectLst/>
              </a:rPr>
              <a:t> , no mesmo arquivo </a:t>
            </a:r>
            <a:r>
              <a:rPr lang="pt-BR" b="0" i="0" dirty="0" err="1">
                <a:effectLst/>
              </a:rPr>
              <a:t>html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1" dirty="0"/>
              <a:t>CSS externo</a:t>
            </a:r>
            <a:r>
              <a:rPr lang="pt-BR" dirty="0"/>
              <a:t>: A</a:t>
            </a:r>
            <a:r>
              <a:rPr lang="pt-BR" b="0" i="0" dirty="0">
                <a:effectLst/>
              </a:rPr>
              <a:t>través de um arquivo externo. Para que a estilização seja aplicada de forma correta. 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80FB5F4-2E85-7F5C-DA11-32E7CAC2E805}"/>
              </a:ext>
            </a:extLst>
          </p:cNvPr>
          <p:cNvSpPr txBox="1">
            <a:spLocks/>
          </p:cNvSpPr>
          <p:nvPr/>
        </p:nvSpPr>
        <p:spPr>
          <a:xfrm>
            <a:off x="6591249" y="1937053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accent2"/>
                </a:solidFill>
              </a:rPr>
              <a:t>Atenção: a</a:t>
            </a:r>
            <a:r>
              <a:rPr lang="pt-BR" b="1" i="0" dirty="0">
                <a:solidFill>
                  <a:schemeClr val="accent2"/>
                </a:solidFill>
                <a:effectLst/>
              </a:rPr>
              <a:t>o nome do arquivo e sua extensão</a:t>
            </a:r>
          </a:p>
          <a:p>
            <a:r>
              <a:rPr lang="pt-BR" b="0" i="0" dirty="0">
                <a:effectLst/>
              </a:rPr>
              <a:t>Geralmente, chamamos o arquivo que contem os estilos de </a:t>
            </a:r>
            <a:r>
              <a:rPr lang="pt-BR" b="1" dirty="0"/>
              <a:t>style.css. </a:t>
            </a:r>
            <a:r>
              <a:rPr lang="pt-BR" b="0" i="0" dirty="0">
                <a:effectLst/>
              </a:rPr>
              <a:t>Observe que este arquivo possui a extensão</a:t>
            </a:r>
            <a:r>
              <a:rPr lang="pt-BR" b="1" i="0" dirty="0">
                <a:effectLst/>
              </a:rPr>
              <a:t> .</a:t>
            </a:r>
            <a:r>
              <a:rPr lang="pt-BR" b="1" i="0" dirty="0" err="1">
                <a:effectLst/>
              </a:rPr>
              <a:t>css</a:t>
            </a:r>
            <a:endParaRPr lang="pt-BR" b="1" dirty="0"/>
          </a:p>
          <a:p>
            <a:r>
              <a:rPr lang="pt-BR" b="1" i="0" dirty="0">
                <a:solidFill>
                  <a:schemeClr val="accent2"/>
                </a:solidFill>
                <a:effectLst/>
              </a:rPr>
              <a:t>Link do CSS no </a:t>
            </a:r>
            <a:r>
              <a:rPr lang="pt-BR" b="1" i="0" dirty="0" err="1">
                <a:solidFill>
                  <a:schemeClr val="accent2"/>
                </a:solidFill>
                <a:effectLst/>
              </a:rPr>
              <a:t>head</a:t>
            </a:r>
            <a:endParaRPr lang="pt-BR" b="1" i="0" dirty="0">
              <a:solidFill>
                <a:schemeClr val="accent2"/>
              </a:solidFill>
              <a:effectLst/>
            </a:endParaRPr>
          </a:p>
          <a:p>
            <a:r>
              <a:rPr lang="pt-BR" b="0" i="0" dirty="0">
                <a:effectLst/>
              </a:rPr>
              <a:t>Para utilizar a estilização do arquivo </a:t>
            </a:r>
            <a:r>
              <a:rPr lang="pt-BR" b="1" dirty="0"/>
              <a:t>style.css </a:t>
            </a:r>
            <a:r>
              <a:rPr lang="pt-BR" b="0" i="0" dirty="0">
                <a:effectLst/>
              </a:rPr>
              <a:t>no index.html , precisamos incluir no </a:t>
            </a:r>
            <a:r>
              <a:rPr lang="pt-BR" b="0" i="0" dirty="0" err="1">
                <a:effectLst/>
              </a:rPr>
              <a:t>head</a:t>
            </a:r>
            <a:r>
              <a:rPr lang="pt-BR" b="0" i="0" dirty="0">
                <a:effectLst/>
              </a:rPr>
              <a:t> o seguinte código:</a:t>
            </a:r>
          </a:p>
          <a:p>
            <a:endParaRPr lang="pt-BR" b="1" i="0" dirty="0">
              <a:solidFill>
                <a:srgbClr val="C0C0C0"/>
              </a:solidFill>
              <a:effectLst/>
              <a:latin typeface="Open sans" panose="020B0606030504020204" pitchFamily="34" charset="0"/>
            </a:endParaRPr>
          </a:p>
          <a:p>
            <a:endParaRPr lang="pt-BR" b="1" i="0" dirty="0">
              <a:solidFill>
                <a:srgbClr val="C0C0C0"/>
              </a:solidFill>
              <a:effectLst/>
              <a:latin typeface="Open sans" panose="020B0606030504020204" pitchFamily="34" charset="0"/>
            </a:endParaRPr>
          </a:p>
          <a:p>
            <a:endParaRPr lang="pt-BR" b="1" i="0" dirty="0">
              <a:solidFill>
                <a:srgbClr val="C0C0C0"/>
              </a:solidFill>
              <a:effectLst/>
              <a:latin typeface="Open sans" panose="020B0606030504020204" pitchFamily="34" charset="0"/>
            </a:endParaRPr>
          </a:p>
          <a:p>
            <a:endParaRPr lang="pt-B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611DA36-6A02-4A92-8C6B-CD1B031FF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735" y="4827751"/>
            <a:ext cx="3136492" cy="15388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&lt;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</a:rPr>
              <a:t>link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rel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</a:rPr>
              <a:t>"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</a:rPr>
              <a:t>stylesheet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href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</a:rPr>
              <a:t>"style.css"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Arial Unicode MS"/>
              </a:rPr>
              <a:t>&gt;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8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10763-1DEA-F61F-80EE-5CCF738E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Mudando a cor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75057B-8AFA-D9DD-2DAA-EB095FBBEE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4416552" cy="4778379"/>
          </a:xfrm>
        </p:spPr>
        <p:txBody>
          <a:bodyPr>
            <a:normAutofit/>
          </a:bodyPr>
          <a:lstStyle/>
          <a:p>
            <a:r>
              <a:rPr lang="pt-BR" sz="1400" b="1" i="0" dirty="0">
                <a:effectLst/>
              </a:rPr>
              <a:t>Background</a:t>
            </a:r>
            <a:r>
              <a:rPr lang="pt-BR" sz="1400" b="0" i="0" dirty="0">
                <a:effectLst/>
              </a:rPr>
              <a:t> é o que define tudo que será o fundo do elemento. Podemos colocar cor, imagem, várias propriedades.</a:t>
            </a:r>
          </a:p>
          <a:p>
            <a:r>
              <a:rPr lang="pt-BR" sz="1400" i="1" dirty="0"/>
              <a:t>Exemplo: </a:t>
            </a:r>
            <a:br>
              <a:rPr lang="pt-BR" sz="1400" dirty="0"/>
            </a:br>
            <a:r>
              <a:rPr lang="pt-BR" sz="1400" dirty="0"/>
              <a:t>background: #cccccc;</a:t>
            </a:r>
            <a:br>
              <a:rPr lang="pt-BR" sz="1400" dirty="0"/>
            </a:br>
            <a:r>
              <a:rPr lang="pt-BR" sz="1400" dirty="0" err="1"/>
              <a:t>propriedade:valor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b="0" i="0" dirty="0">
                <a:effectLst/>
              </a:rPr>
              <a:t>Para a cor do elemento vamos a propriedade </a:t>
            </a:r>
            <a:r>
              <a:rPr lang="pt-BR" sz="1400" b="1" i="0" dirty="0">
                <a:effectLst/>
              </a:rPr>
              <a:t>color.</a:t>
            </a:r>
          </a:p>
          <a:p>
            <a:r>
              <a:rPr lang="pt-BR" sz="1400" i="1" dirty="0">
                <a:effectLst/>
              </a:rPr>
              <a:t>Exe</a:t>
            </a:r>
            <a:r>
              <a:rPr lang="pt-BR" sz="1400" i="1" dirty="0"/>
              <a:t>mplo: </a:t>
            </a:r>
            <a:br>
              <a:rPr lang="pt-BR" sz="1400" dirty="0"/>
            </a:br>
            <a:r>
              <a:rPr lang="pt-BR" sz="1400" dirty="0"/>
              <a:t>color: </a:t>
            </a:r>
            <a:r>
              <a:rPr lang="pt-BR" sz="1400" dirty="0" err="1"/>
              <a:t>red</a:t>
            </a:r>
            <a:r>
              <a:rPr lang="pt-BR" sz="1400" dirty="0"/>
              <a:t>; </a:t>
            </a:r>
            <a:br>
              <a:rPr lang="pt-BR" sz="1400" dirty="0"/>
            </a:br>
            <a:r>
              <a:rPr lang="pt-BR" sz="1400" dirty="0" err="1"/>
              <a:t>propriedade:valor</a:t>
            </a:r>
            <a:r>
              <a:rPr lang="pt-BR" sz="1400" dirty="0"/>
              <a:t>; </a:t>
            </a:r>
            <a:endParaRPr lang="pt-BR" sz="14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436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EDFBB-64BA-F2BD-FEE5-C467A654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Extra: Cores hexadecimais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E1661E-DF07-9D6A-63B4-27F14FC14A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8928969" cy="5122508"/>
          </a:xfrm>
        </p:spPr>
        <p:txBody>
          <a:bodyPr>
            <a:normAutofit/>
          </a:bodyPr>
          <a:lstStyle/>
          <a:p>
            <a:r>
              <a:rPr lang="pt-BR" dirty="0"/>
              <a:t>T</a:t>
            </a:r>
            <a:r>
              <a:rPr lang="pt-BR" b="0" i="0" dirty="0">
                <a:effectLst/>
              </a:rPr>
              <a:t>rês espectros de cor:</a:t>
            </a:r>
          </a:p>
          <a:p>
            <a:pPr marL="228600" indent="-228600">
              <a:buFontTx/>
              <a:buAutoNum type="arabicParenR"/>
            </a:pPr>
            <a:r>
              <a:rPr lang="pt-BR" b="1" i="0" dirty="0">
                <a:effectLst/>
              </a:rPr>
              <a:t> Hexadecimal</a:t>
            </a:r>
            <a:r>
              <a:rPr lang="pt-BR" b="0" i="0" dirty="0">
                <a:effectLst/>
              </a:rPr>
              <a:t>: #000000 -&gt; (preto) </a:t>
            </a:r>
            <a:r>
              <a:rPr lang="pt-BR" b="1" i="0" dirty="0">
                <a:effectLst/>
              </a:rPr>
              <a:t>/</a:t>
            </a:r>
            <a:r>
              <a:rPr lang="pt-BR" b="0" i="0" dirty="0">
                <a:effectLst/>
              </a:rPr>
              <a:t> #FFFFFF -&gt; (branco)</a:t>
            </a:r>
            <a:br>
              <a:rPr lang="pt-BR" b="0" i="0" dirty="0">
                <a:effectLst/>
              </a:rPr>
            </a:br>
            <a:r>
              <a:rPr lang="pt-BR" b="0" i="0" dirty="0">
                <a:effectLst/>
              </a:rPr>
              <a:t>O dicionário hexadecimal é a mesma coisa que o dicionário numérico adicionando as letras </a:t>
            </a:r>
            <a:r>
              <a:rPr lang="pt-BR" b="0" i="0" dirty="0" err="1">
                <a:effectLst/>
              </a:rPr>
              <a:t>abcdef</a:t>
            </a:r>
            <a:r>
              <a:rPr lang="pt-BR" dirty="0"/>
              <a:t>. </a:t>
            </a:r>
            <a:r>
              <a:rPr lang="pt-BR" b="0" i="0" dirty="0">
                <a:effectLst/>
              </a:rPr>
              <a:t>É ele que usamos para marcar cores.</a:t>
            </a:r>
            <a:br>
              <a:rPr lang="pt-BR" b="0" i="0" dirty="0">
                <a:effectLst/>
              </a:rPr>
            </a:br>
            <a:br>
              <a:rPr lang="pt-BR" b="0" i="0" dirty="0">
                <a:effectLst/>
              </a:rPr>
            </a:br>
            <a:r>
              <a:rPr lang="pt-BR" i="1" dirty="0"/>
              <a:t>Re</a:t>
            </a:r>
            <a:r>
              <a:rPr lang="pt-BR" b="0" i="1" dirty="0">
                <a:effectLst/>
              </a:rPr>
              <a:t>presentação numérica, ou em hexadecimal pa</a:t>
            </a:r>
            <a:r>
              <a:rPr lang="pt-BR" i="1" dirty="0"/>
              <a:t>ra os números: </a:t>
            </a:r>
            <a:br>
              <a:rPr lang="pt-BR" dirty="0"/>
            </a:br>
            <a:r>
              <a:rPr lang="pt-BR" b="0" i="0" dirty="0">
                <a:effectLst/>
              </a:rPr>
              <a:t>#000000  -&gt; zero é a ausência de cor (preto)</a:t>
            </a:r>
            <a:br>
              <a:rPr lang="pt-BR" b="0" i="0" dirty="0">
                <a:effectLst/>
              </a:rPr>
            </a:br>
            <a:r>
              <a:rPr lang="pt-BR" b="0" i="0" dirty="0">
                <a:effectLst/>
              </a:rPr>
              <a:t>#FFFFFF -&gt; F é o máximo de cor (branco) </a:t>
            </a:r>
            <a:endParaRPr lang="pt-BR" dirty="0"/>
          </a:p>
          <a:p>
            <a:pPr marL="228600" indent="-228600">
              <a:buAutoNum type="arabicParenR"/>
            </a:pPr>
            <a:r>
              <a:rPr lang="pt-BR" b="0" i="0" dirty="0">
                <a:effectLst/>
              </a:rPr>
              <a:t> </a:t>
            </a:r>
            <a:r>
              <a:rPr lang="pt-BR" b="1" i="0" dirty="0">
                <a:effectLst/>
              </a:rPr>
              <a:t>Cores básicas</a:t>
            </a:r>
            <a:r>
              <a:rPr lang="pt-BR" b="0" i="0" dirty="0">
                <a:effectLst/>
              </a:rPr>
              <a:t>: </a:t>
            </a:r>
            <a:r>
              <a:rPr lang="pt-BR" b="0" i="0" dirty="0" err="1">
                <a:effectLst/>
              </a:rPr>
              <a:t>black</a:t>
            </a:r>
            <a:r>
              <a:rPr lang="pt-BR" b="0" i="0" dirty="0">
                <a:effectLst/>
              </a:rPr>
              <a:t>; -&gt; (preto) </a:t>
            </a:r>
            <a:r>
              <a:rPr lang="pt-BR" b="1" i="0" dirty="0">
                <a:effectLst/>
              </a:rPr>
              <a:t>/</a:t>
            </a:r>
            <a:r>
              <a:rPr lang="pt-BR" b="0" i="0" dirty="0">
                <a:effectLst/>
              </a:rPr>
              <a:t> </a:t>
            </a:r>
            <a:r>
              <a:rPr lang="pt-BR" b="0" i="0" dirty="0" err="1">
                <a:effectLst/>
              </a:rPr>
              <a:t>white</a:t>
            </a:r>
            <a:r>
              <a:rPr lang="pt-BR" dirty="0"/>
              <a:t>; -&gt; (branco) </a:t>
            </a:r>
          </a:p>
          <a:p>
            <a:pPr marL="228600" indent="-228600">
              <a:buAutoNum type="arabicParenR"/>
            </a:pPr>
            <a:r>
              <a:rPr lang="pt-BR" b="1" dirty="0"/>
              <a:t>RGB</a:t>
            </a:r>
            <a:r>
              <a:rPr lang="pt-BR" dirty="0"/>
              <a:t> (0, 0, 0); -&gt; (preto) </a:t>
            </a:r>
            <a:r>
              <a:rPr lang="pt-BR" b="1" dirty="0"/>
              <a:t>/</a:t>
            </a:r>
            <a:r>
              <a:rPr lang="pt-BR" dirty="0"/>
              <a:t> (255, 255, 255); -&gt; branco </a:t>
            </a:r>
            <a:br>
              <a:rPr lang="pt-BR" dirty="0"/>
            </a:br>
            <a:r>
              <a:rPr lang="pt-BR" dirty="0"/>
              <a:t>(</a:t>
            </a:r>
            <a:r>
              <a:rPr lang="pt-BR" b="0" i="0" dirty="0" err="1">
                <a:effectLst/>
              </a:rPr>
              <a:t>Red</a:t>
            </a:r>
            <a:r>
              <a:rPr lang="pt-BR" b="0" i="0" dirty="0">
                <a:effectLst/>
              </a:rPr>
              <a:t>, Green, Blue); </a:t>
            </a:r>
            <a:br>
              <a:rPr lang="pt-BR" b="0" i="0" dirty="0">
                <a:effectLst/>
              </a:rPr>
            </a:br>
            <a:r>
              <a:rPr lang="pt-BR" b="0" i="0" dirty="0">
                <a:effectLst/>
              </a:rPr>
              <a:t> O dicionário RGB vai do 0 até 255. Ou seja, ele tem 256 níveis de representação de cada cor.</a:t>
            </a:r>
          </a:p>
        </p:txBody>
      </p:sp>
    </p:spTree>
    <p:extLst>
      <p:ext uri="{BB962C8B-B14F-4D97-AF65-F5344CB8AC3E}">
        <p14:creationId xmlns:p14="http://schemas.microsoft.com/office/powerpoint/2010/main" val="394587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04. ESTILIZANDO IMAGENS</a:t>
            </a:r>
          </a:p>
        </p:txBody>
      </p:sp>
    </p:spTree>
    <p:extLst>
      <p:ext uri="{BB962C8B-B14F-4D97-AF65-F5344CB8AC3E}">
        <p14:creationId xmlns:p14="http://schemas.microsoft.com/office/powerpoint/2010/main" val="4148491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01. MARCAÇÃO DO PRIMEIRO TEXTO</a:t>
            </a:r>
          </a:p>
        </p:txBody>
      </p:sp>
    </p:spTree>
    <p:extLst>
      <p:ext uri="{BB962C8B-B14F-4D97-AF65-F5344CB8AC3E}">
        <p14:creationId xmlns:p14="http://schemas.microsoft.com/office/powerpoint/2010/main" val="379882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Definindo texto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nome index é padrão para o arquivo principal de uma página.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</a:t>
            </a:r>
            <a:r>
              <a:rPr lang="pt-BR" b="1" i="0" dirty="0">
                <a:effectLst/>
              </a:rPr>
              <a:t>.</a:t>
            </a:r>
            <a:r>
              <a:rPr lang="pt-BR" b="1" i="0" dirty="0" err="1">
                <a:effectLst/>
              </a:rPr>
              <a:t>html</a:t>
            </a:r>
            <a:r>
              <a:rPr lang="pt-BR" b="0" i="0" dirty="0">
                <a:effectLst/>
              </a:rPr>
              <a:t>, diferente do .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 para o Word, diz que este arquivo é uma página web.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</a:t>
            </a:r>
            <a:r>
              <a:rPr lang="pt-BR" b="1" i="0" dirty="0">
                <a:effectLst/>
              </a:rPr>
              <a:t>HTML</a:t>
            </a:r>
            <a:r>
              <a:rPr lang="pt-BR" b="0" i="0" dirty="0">
                <a:effectLst/>
              </a:rPr>
              <a:t> quer dizer “</a:t>
            </a:r>
            <a:r>
              <a:rPr lang="pt-BR" b="1" i="0" dirty="0" err="1">
                <a:effectLst/>
              </a:rPr>
              <a:t>hyper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text</a:t>
            </a:r>
            <a:r>
              <a:rPr lang="pt-BR" b="1" i="0" dirty="0">
                <a:effectLst/>
              </a:rPr>
              <a:t> markup </a:t>
            </a:r>
            <a:r>
              <a:rPr lang="pt-BR" b="1" i="0" dirty="0" err="1">
                <a:effectLst/>
              </a:rPr>
              <a:t>language</a:t>
            </a:r>
            <a:r>
              <a:rPr lang="pt-BR" b="0" i="0" dirty="0">
                <a:effectLst/>
              </a:rPr>
              <a:t>”. Uma linguagem de marcação de texto.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Para marcarmos esse texto, precisamos usar o que são chamadas de “</a:t>
            </a:r>
            <a:r>
              <a:rPr lang="pt-BR" b="1" i="0" dirty="0" err="1">
                <a:effectLst/>
              </a:rPr>
              <a:t>tags</a:t>
            </a:r>
            <a:r>
              <a:rPr lang="pt-BR" b="0" i="0" dirty="0">
                <a:effectLst/>
              </a:rPr>
              <a:t>”. O formato de uma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é um sinal de </a:t>
            </a:r>
            <a:r>
              <a:rPr lang="pt-BR" b="1" i="0" dirty="0">
                <a:effectLst/>
              </a:rPr>
              <a:t>&lt;</a:t>
            </a:r>
            <a:r>
              <a:rPr lang="pt-BR" b="0" i="1" dirty="0">
                <a:solidFill>
                  <a:srgbClr val="7030A0"/>
                </a:solidFill>
                <a:effectLst/>
              </a:rPr>
              <a:t>nome da </a:t>
            </a:r>
            <a:r>
              <a:rPr lang="pt-BR" b="0" i="1" dirty="0" err="1">
                <a:solidFill>
                  <a:srgbClr val="7030A0"/>
                </a:solidFill>
                <a:effectLst/>
              </a:rPr>
              <a:t>tag</a:t>
            </a:r>
            <a:r>
              <a:rPr lang="pt-BR" b="1" i="0" dirty="0">
                <a:effectLst/>
              </a:rPr>
              <a:t>&gt;</a:t>
            </a:r>
            <a:r>
              <a:rPr lang="pt-BR" b="0" i="0" dirty="0">
                <a:effectLst/>
              </a:rPr>
              <a:t> e para fechar 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</a:t>
            </a:r>
            <a:r>
              <a:rPr lang="pt-BR" b="1" i="0" dirty="0">
                <a:effectLst/>
              </a:rPr>
              <a:t>&lt;/</a:t>
            </a:r>
            <a:r>
              <a:rPr lang="pt-BR" b="0" i="1" dirty="0">
                <a:solidFill>
                  <a:srgbClr val="7030A0"/>
                </a:solidFill>
                <a:effectLst/>
              </a:rPr>
              <a:t>nome da </a:t>
            </a:r>
            <a:r>
              <a:rPr lang="pt-BR" b="0" i="1" dirty="0" err="1">
                <a:solidFill>
                  <a:srgbClr val="7030A0"/>
                </a:solidFill>
                <a:effectLst/>
              </a:rPr>
              <a:t>tag</a:t>
            </a:r>
            <a:r>
              <a:rPr lang="pt-BR" b="1" i="0" dirty="0">
                <a:effectLst/>
              </a:rPr>
              <a:t>&gt;</a:t>
            </a:r>
            <a:r>
              <a:rPr lang="pt-BR" b="0" i="0" dirty="0">
                <a:effectLst/>
              </a:rPr>
              <a:t>. Isso é o que fecha uma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.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 “</a:t>
            </a:r>
            <a:r>
              <a:rPr lang="pt-BR" b="1" i="0" dirty="0">
                <a:solidFill>
                  <a:srgbClr val="7030A0"/>
                </a:solidFill>
                <a:effectLst/>
              </a:rPr>
              <a:t>h</a:t>
            </a:r>
            <a:r>
              <a:rPr lang="pt-BR" b="0" i="0" dirty="0">
                <a:effectLst/>
              </a:rPr>
              <a:t>”, de </a:t>
            </a:r>
            <a:r>
              <a:rPr lang="pt-BR" b="1" i="0" dirty="0" err="1">
                <a:solidFill>
                  <a:srgbClr val="7030A0"/>
                </a:solidFill>
                <a:effectLst/>
              </a:rPr>
              <a:t>heading</a:t>
            </a:r>
            <a:r>
              <a:rPr lang="pt-BR" b="0" i="0" dirty="0">
                <a:effectLst/>
              </a:rPr>
              <a:t>, é o título do conteúdo. Existem seis níveis de título. Para o primeiro título da página, usamos 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h1</a:t>
            </a:r>
            <a:r>
              <a:rPr lang="pt-BR" b="0" i="0" dirty="0">
                <a:effectLst/>
              </a:rPr>
              <a:t>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parágrafo de texto é marcado com 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“</a:t>
            </a:r>
            <a:r>
              <a:rPr lang="pt-BR" b="1" i="0" dirty="0">
                <a:solidFill>
                  <a:srgbClr val="7030A0"/>
                </a:solidFill>
                <a:effectLst/>
              </a:rPr>
              <a:t>p</a:t>
            </a:r>
            <a:r>
              <a:rPr lang="pt-BR" b="0" i="0" dirty="0">
                <a:effectLst/>
              </a:rPr>
              <a:t>", de </a:t>
            </a:r>
            <a:r>
              <a:rPr lang="pt-BR" b="1" i="0" dirty="0" err="1">
                <a:solidFill>
                  <a:srgbClr val="7030A0"/>
                </a:solidFill>
                <a:effectLst/>
              </a:rPr>
              <a:t>paragraph</a:t>
            </a:r>
            <a:r>
              <a:rPr lang="pt-BR" b="0" i="0" dirty="0">
                <a:effectLst/>
              </a:rPr>
              <a:t>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endParaRPr lang="pt-BR" dirty="0"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2B92E6-8733-A4F0-1F06-E466187C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" t="8459" r="88709" b="88817"/>
          <a:stretch/>
        </p:blipFill>
        <p:spPr>
          <a:xfrm>
            <a:off x="1465006" y="1828799"/>
            <a:ext cx="963561" cy="1868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C145CA-F7B8-8256-96DB-4235FE1E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54" t="8889" r="30322" b="28766"/>
          <a:stretch/>
        </p:blipFill>
        <p:spPr>
          <a:xfrm>
            <a:off x="5786710" y="1922206"/>
            <a:ext cx="5777732" cy="4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7E5CB-C40B-AF15-2BD2-950F3FFB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D4DA14-5D20-65CB-66C7-9F39F1DFEE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809231"/>
            <a:ext cx="4533949" cy="5093011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&lt;</a:t>
            </a:r>
            <a:r>
              <a:rPr lang="pt-BR" b="1" i="1" dirty="0" err="1">
                <a:solidFill>
                  <a:srgbClr val="7030A0"/>
                </a:solidFill>
              </a:rPr>
              <a:t>strong</a:t>
            </a:r>
            <a:r>
              <a:rPr lang="pt-BR" dirty="0"/>
              <a:t>&gt;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Barbearia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Alura</a:t>
            </a:r>
            <a:r>
              <a:rPr lang="pt-BR" dirty="0"/>
              <a:t>&lt;/</a:t>
            </a:r>
            <a:r>
              <a:rPr lang="pt-BR" b="1" i="1" dirty="0" err="1">
                <a:solidFill>
                  <a:srgbClr val="7030A0"/>
                </a:solidFill>
              </a:rPr>
              <a:t>strong</a:t>
            </a:r>
            <a:r>
              <a:rPr lang="pt-BR" dirty="0"/>
              <a:t>&gt; : É um texto de destaque e se apresenta em negrito marcando </a:t>
            </a:r>
            <a:r>
              <a:rPr lang="pt-BR" b="0" i="0" dirty="0">
                <a:effectLst/>
              </a:rPr>
              <a:t>a importância visual e semântica ao conteúdo. Strong em uma tradução, seria “forte”.</a:t>
            </a:r>
            <a:br>
              <a:rPr lang="pt-BR" b="0" i="0" dirty="0">
                <a:effectLst/>
              </a:rPr>
            </a:br>
            <a:br>
              <a:rPr lang="pt-BR" b="0" i="0" dirty="0">
                <a:effectLst/>
              </a:rPr>
            </a:b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&lt;</a:t>
            </a:r>
            <a:r>
              <a:rPr lang="pt-BR" b="1" i="1" dirty="0">
                <a:solidFill>
                  <a:srgbClr val="7030A0"/>
                </a:solidFill>
              </a:rPr>
              <a:t>em</a:t>
            </a:r>
            <a:r>
              <a:rPr lang="pt-BR" dirty="0"/>
              <a:t>&gt;&lt;/</a:t>
            </a:r>
            <a:r>
              <a:rPr lang="pt-BR" b="1" i="1" dirty="0">
                <a:solidFill>
                  <a:srgbClr val="7030A0"/>
                </a:solidFill>
              </a:rPr>
              <a:t>em</a:t>
            </a:r>
            <a:r>
              <a:rPr lang="pt-BR" dirty="0"/>
              <a:t>&gt;: Se apresenta em itálico dando ênfase ao texto.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&lt;</a:t>
            </a:r>
            <a:r>
              <a:rPr lang="pt-BR" b="1" dirty="0">
                <a:solidFill>
                  <a:srgbClr val="7030A0"/>
                </a:solidFill>
              </a:rPr>
              <a:t>em</a:t>
            </a:r>
            <a:r>
              <a:rPr lang="pt-BR" dirty="0"/>
              <a:t>&gt;</a:t>
            </a:r>
            <a:r>
              <a:rPr lang="pt-BR" i="1" dirty="0"/>
              <a:t>Nossa missão é: “Proporcionar </a:t>
            </a:r>
            <a:r>
              <a:rPr lang="pt-BR" i="1" dirty="0" err="1"/>
              <a:t>auto-estima</a:t>
            </a:r>
            <a:r>
              <a:rPr lang="pt-BR" i="1" dirty="0"/>
              <a:t> e qualidade de vida aos clientes”</a:t>
            </a:r>
            <a:r>
              <a:rPr lang="pt-BR" dirty="0"/>
              <a:t>&lt;/</a:t>
            </a:r>
            <a:r>
              <a:rPr lang="pt-BR" b="1" dirty="0">
                <a:solidFill>
                  <a:srgbClr val="7030A0"/>
                </a:solidFill>
              </a:rPr>
              <a:t>em</a:t>
            </a:r>
            <a:r>
              <a:rPr lang="pt-BR" dirty="0"/>
              <a:t>&gt;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54EE8A-EE3A-F570-B2D5-D7383BE45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9" t="15866" r="27904" b="22654"/>
          <a:stretch/>
        </p:blipFill>
        <p:spPr>
          <a:xfrm>
            <a:off x="5605666" y="1750239"/>
            <a:ext cx="6046839" cy="42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0DE1C-3DF5-512C-54D6-18269E65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AF389-2DDC-FDF1-E948-04B7F3ADDD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5163214" cy="5073347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>
                <a:effectLst/>
              </a:rPr>
              <a:t>Nesta aula, aprendemos: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Uma introdução ao HTML e às suas </a:t>
            </a:r>
            <a:r>
              <a:rPr lang="pt-BR" sz="1400" b="1" i="1" dirty="0" err="1">
                <a:effectLst/>
              </a:rPr>
              <a:t>tags</a:t>
            </a:r>
            <a:endParaRPr lang="pt-BR" sz="1400" b="1" i="1" dirty="0"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definir o título e os parágrafos de um texto</a:t>
            </a:r>
            <a:br>
              <a:rPr lang="pt-BR" sz="1400" b="0" i="0" dirty="0">
                <a:effectLst/>
              </a:rPr>
            </a:br>
            <a:r>
              <a:rPr lang="pt-BR" sz="1400" b="0" i="0" dirty="0">
                <a:effectLst/>
              </a:rPr>
              <a:t>Utilizando as </a:t>
            </a:r>
            <a:r>
              <a:rPr lang="pt-BR" sz="1400" b="0" i="1" dirty="0" err="1">
                <a:effectLst/>
              </a:rPr>
              <a:t>tags</a:t>
            </a:r>
            <a:r>
              <a:rPr lang="pt-BR" sz="1400" b="0" i="1" dirty="0">
                <a:effectLst/>
              </a:rPr>
              <a:t> </a:t>
            </a:r>
            <a:r>
              <a:rPr lang="pt-BR" sz="1400" dirty="0">
                <a:effectLst/>
              </a:rPr>
              <a:t>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h1</a:t>
            </a:r>
            <a:r>
              <a:rPr lang="pt-BR" sz="1400" dirty="0">
                <a:effectLst/>
              </a:rPr>
              <a:t>&gt; </a:t>
            </a:r>
            <a:r>
              <a:rPr lang="pt-BR" sz="1400" b="0" dirty="0">
                <a:effectLst/>
              </a:rPr>
              <a:t>e 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p</a:t>
            </a:r>
            <a:r>
              <a:rPr lang="pt-BR" sz="1400" b="0" dirty="0">
                <a:effectLst/>
              </a:rPr>
              <a:t>&gt;, respectivamente.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dar destaque para algumas informações do texto, deixando-as em </a:t>
            </a:r>
            <a:r>
              <a:rPr lang="pt-BR" sz="1400" b="1" i="0" dirty="0">
                <a:effectLst/>
              </a:rPr>
              <a:t>negrito</a:t>
            </a:r>
            <a:r>
              <a:rPr lang="pt-BR" sz="1400" b="0" i="0" dirty="0">
                <a:effectLst/>
              </a:rPr>
              <a:t>, utilizando a </a:t>
            </a:r>
            <a:r>
              <a:rPr lang="pt-BR" sz="1400" b="0" i="1" dirty="0" err="1">
                <a:effectLst/>
              </a:rPr>
              <a:t>tag</a:t>
            </a:r>
            <a:r>
              <a:rPr lang="pt-BR" sz="1400" b="0" i="0" dirty="0">
                <a:effectLst/>
              </a:rPr>
              <a:t> </a:t>
            </a:r>
            <a:r>
              <a:rPr lang="pt-BR" sz="1400" i="0" dirty="0"/>
              <a:t>&lt;</a:t>
            </a:r>
            <a:r>
              <a:rPr lang="pt-BR" sz="1400" b="1" i="0" dirty="0" err="1">
                <a:solidFill>
                  <a:srgbClr val="7030A0"/>
                </a:solidFill>
              </a:rPr>
              <a:t>s</a:t>
            </a:r>
            <a:r>
              <a:rPr lang="pt-BR" sz="1400" b="1" dirty="0" err="1">
                <a:solidFill>
                  <a:srgbClr val="7030A0"/>
                </a:solidFill>
              </a:rPr>
              <a:t>trong</a:t>
            </a:r>
            <a:r>
              <a:rPr lang="pt-BR" sz="1400" dirty="0"/>
              <a:t>&gt;.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dar ênfase para algumas informações do texto, deixando-as em </a:t>
            </a:r>
            <a:r>
              <a:rPr lang="pt-BR" sz="1400" b="0" i="1" dirty="0">
                <a:effectLst/>
              </a:rPr>
              <a:t>itálico</a:t>
            </a:r>
            <a:r>
              <a:rPr lang="pt-BR" sz="1400" b="0" i="0" dirty="0">
                <a:effectLst/>
              </a:rPr>
              <a:t>, utilizando a </a:t>
            </a:r>
            <a:r>
              <a:rPr lang="pt-BR" sz="1400" b="0" i="1" dirty="0" err="1">
                <a:effectLst/>
              </a:rPr>
              <a:t>tag</a:t>
            </a:r>
            <a:r>
              <a:rPr lang="pt-BR" sz="1400" b="0" i="1" dirty="0">
                <a:effectLst/>
              </a:rPr>
              <a:t> </a:t>
            </a:r>
            <a:r>
              <a:rPr lang="pt-BR" sz="1400" b="0" dirty="0">
                <a:effectLst/>
              </a:rPr>
              <a:t>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em</a:t>
            </a:r>
            <a:r>
              <a:rPr lang="pt-BR" sz="1400" b="0" dirty="0">
                <a:effectLst/>
              </a:rPr>
              <a:t>&gt; </a:t>
            </a:r>
            <a:br>
              <a:rPr lang="pt-BR" dirty="0">
                <a:solidFill>
                  <a:srgbClr val="C0C0C0"/>
                </a:solidFill>
              </a:rPr>
            </a:br>
            <a:endParaRPr lang="pt-BR" b="0" i="0" dirty="0">
              <a:solidFill>
                <a:srgbClr val="C0C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996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02. SEPARANDO O CONTEÚDO E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21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básica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189" y="1592923"/>
            <a:ext cx="4416552" cy="54273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&lt;!</a:t>
            </a:r>
            <a:r>
              <a:rPr lang="pt-BR" b="1" dirty="0">
                <a:solidFill>
                  <a:srgbClr val="7030A0"/>
                </a:solidFill>
              </a:rPr>
              <a:t>DOCTYPE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/>
              <a:t>Explicações: </a:t>
            </a:r>
          </a:p>
          <a:p>
            <a:r>
              <a:rPr lang="pt-BR" b="1" dirty="0">
                <a:solidFill>
                  <a:srgbClr val="7030A0"/>
                </a:solidFill>
              </a:rPr>
              <a:t>DOCTYPE</a:t>
            </a:r>
            <a:r>
              <a:rPr lang="pt-BR" dirty="0"/>
              <a:t> -&gt; </a:t>
            </a:r>
            <a:r>
              <a:rPr lang="pt-BR" dirty="0" err="1"/>
              <a:t>tag</a:t>
            </a:r>
            <a:r>
              <a:rPr lang="pt-BR" dirty="0"/>
              <a:t> que passa informações para o navegador</a:t>
            </a:r>
          </a:p>
          <a:p>
            <a:r>
              <a:rPr lang="pt-BR" dirty="0"/>
              <a:t>! -&gt; serve para que essa </a:t>
            </a:r>
            <a:r>
              <a:rPr lang="pt-BR" dirty="0" err="1"/>
              <a:t>tag</a:t>
            </a:r>
            <a:r>
              <a:rPr lang="pt-BR" dirty="0"/>
              <a:t> seja identificada como </a:t>
            </a:r>
            <a:r>
              <a:rPr lang="pt-BR" b="1" dirty="0">
                <a:solidFill>
                  <a:srgbClr val="7030A0"/>
                </a:solidFill>
              </a:rPr>
              <a:t>DOCTYPE</a:t>
            </a:r>
          </a:p>
          <a:p>
            <a:r>
              <a:rPr lang="pt-BR" dirty="0"/>
              <a:t>&lt;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pt-BR" dirty="0"/>
              <a:t>&gt; -&gt; dizemos para o navegador que estamos usando a última versão disponível do HTML.</a:t>
            </a:r>
          </a:p>
          <a:p>
            <a:r>
              <a:rPr lang="pt-BR" dirty="0"/>
              <a:t>A própria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html</a:t>
            </a:r>
            <a:r>
              <a:rPr lang="pt-BR" dirty="0"/>
              <a:t>. Ela é uma </a:t>
            </a:r>
            <a:r>
              <a:rPr lang="pt-BR" dirty="0" err="1"/>
              <a:t>tag</a:t>
            </a:r>
            <a:r>
              <a:rPr lang="pt-BR" dirty="0"/>
              <a:t> de conteúdo que serve para marcarmos tudo que é, dentro desta página, o HTML que vai ser renderizado no navegador.</a:t>
            </a: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F0A22-DAAF-1027-C0EB-2491C5D8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15866" r="32098" b="11541"/>
          <a:stretch/>
        </p:blipFill>
        <p:spPr>
          <a:xfrm>
            <a:off x="6302478" y="1559397"/>
            <a:ext cx="5152104" cy="45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Passando dados para o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367" y="1347021"/>
            <a:ext cx="5732109" cy="610583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</a:t>
            </a:r>
            <a:r>
              <a:rPr lang="pt-BR" b="1" dirty="0" err="1">
                <a:solidFill>
                  <a:srgbClr val="7030A0"/>
                </a:solidFill>
              </a:rPr>
              <a:t>html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lang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</a:t>
            </a:r>
            <a:r>
              <a:rPr lang="pt-BR" b="1" dirty="0" err="1">
                <a:solidFill>
                  <a:schemeClr val="accent6"/>
                </a:solidFill>
              </a:rPr>
              <a:t>pt-br</a:t>
            </a:r>
            <a:r>
              <a:rPr lang="pt-BR" b="1" dirty="0">
                <a:solidFill>
                  <a:schemeClr val="accent6"/>
                </a:solidFill>
              </a:rPr>
              <a:t>”</a:t>
            </a:r>
            <a:r>
              <a:rPr lang="pt-BR" dirty="0"/>
              <a:t>&gt;</a:t>
            </a:r>
            <a:br>
              <a:rPr lang="pt-BR" dirty="0"/>
            </a:br>
            <a:r>
              <a:rPr lang="pt-BR" dirty="0"/>
              <a:t>     </a:t>
            </a:r>
            <a:r>
              <a:rPr lang="pt-BR" b="1" dirty="0">
                <a:solidFill>
                  <a:srgbClr val="7030A0"/>
                </a:solidFill>
              </a:rPr>
              <a:t>&lt;</a:t>
            </a:r>
            <a:r>
              <a:rPr lang="pt-BR" b="1" dirty="0" err="1">
                <a:solidFill>
                  <a:srgbClr val="7030A0"/>
                </a:solidFill>
              </a:rPr>
              <a:t>head</a:t>
            </a:r>
            <a:r>
              <a:rPr lang="pt-BR" b="1" dirty="0">
                <a:solidFill>
                  <a:srgbClr val="7030A0"/>
                </a:solidFill>
              </a:rPr>
              <a:t>&gt; </a:t>
            </a:r>
            <a:br>
              <a:rPr lang="pt-BR" dirty="0"/>
            </a:br>
            <a:r>
              <a:rPr lang="pt-BR" dirty="0"/>
              <a:t>         &lt;</a:t>
            </a:r>
            <a:r>
              <a:rPr lang="pt-BR" b="1" dirty="0">
                <a:solidFill>
                  <a:srgbClr val="7030A0"/>
                </a:solidFill>
              </a:rPr>
              <a:t>meta</a:t>
            </a:r>
            <a:r>
              <a:rPr lang="pt-BR" dirty="0"/>
              <a:t>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charset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“UTF-8”</a:t>
            </a:r>
            <a:r>
              <a:rPr lang="pt-BR" dirty="0"/>
              <a:t>&gt;</a:t>
            </a:r>
            <a:br>
              <a:rPr lang="pt-BR" dirty="0"/>
            </a:br>
            <a:r>
              <a:rPr lang="pt-BR" dirty="0"/>
              <a:t>         &lt;</a:t>
            </a:r>
            <a:r>
              <a:rPr lang="pt-BR" b="1" dirty="0" err="1">
                <a:solidFill>
                  <a:srgbClr val="7030A0"/>
                </a:solidFill>
              </a:rPr>
              <a:t>title</a:t>
            </a:r>
            <a:r>
              <a:rPr lang="pt-BR" dirty="0"/>
              <a:t>&gt; Barbearia </a:t>
            </a:r>
            <a:r>
              <a:rPr lang="pt-BR" dirty="0" err="1"/>
              <a:t>Alura</a:t>
            </a:r>
            <a:r>
              <a:rPr lang="pt-BR" dirty="0"/>
              <a:t> &lt;/</a:t>
            </a:r>
            <a:r>
              <a:rPr lang="pt-BR" b="1" dirty="0" err="1">
                <a:solidFill>
                  <a:srgbClr val="7030A0"/>
                </a:solidFill>
              </a:rPr>
              <a:t>title</a:t>
            </a:r>
            <a:r>
              <a:rPr lang="pt-BR" dirty="0"/>
              <a:t>&gt; </a:t>
            </a:r>
            <a:br>
              <a:rPr lang="pt-BR" dirty="0"/>
            </a:br>
            <a:r>
              <a:rPr lang="pt-BR" dirty="0"/>
              <a:t>     &lt;/</a:t>
            </a:r>
            <a:r>
              <a:rPr lang="pt-BR" b="1" dirty="0" err="1">
                <a:solidFill>
                  <a:srgbClr val="7030A0"/>
                </a:solidFill>
              </a:rPr>
              <a:t>head</a:t>
            </a:r>
            <a:r>
              <a:rPr lang="pt-BR" dirty="0"/>
              <a:t>&gt; </a:t>
            </a:r>
          </a:p>
          <a:p>
            <a:r>
              <a:rPr lang="pt-BR" dirty="0"/>
              <a:t>&lt;</a:t>
            </a:r>
            <a:r>
              <a:rPr lang="pt-BR" b="1" dirty="0">
                <a:solidFill>
                  <a:srgbClr val="7030A0"/>
                </a:solidFill>
              </a:rPr>
              <a:t>meta</a:t>
            </a:r>
            <a:r>
              <a:rPr lang="pt-BR" dirty="0"/>
              <a:t>&gt; -&gt;  passa informações para o navegador.</a:t>
            </a:r>
            <a:br>
              <a:rPr lang="pt-BR" dirty="0"/>
            </a:br>
            <a:br>
              <a:rPr lang="pt-BR" dirty="0"/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charset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“UTF-8” </a:t>
            </a:r>
            <a:r>
              <a:rPr lang="pt-BR" dirty="0"/>
              <a:t>-&gt; O atributo </a:t>
            </a:r>
            <a:r>
              <a:rPr lang="pt-BR" dirty="0" err="1"/>
              <a:t>charset</a:t>
            </a:r>
            <a:r>
              <a:rPr lang="pt-BR" dirty="0"/>
              <a:t> é o conjunto de caracteres, o </a:t>
            </a:r>
            <a:r>
              <a:rPr lang="pt-BR" dirty="0" err="1"/>
              <a:t>characters</a:t>
            </a:r>
            <a:r>
              <a:rPr lang="pt-BR" dirty="0"/>
              <a:t> set, que é o dicionário que estamos escolhendo. </a:t>
            </a:r>
          </a:p>
          <a:p>
            <a:r>
              <a:rPr lang="pt-BR" b="1" dirty="0">
                <a:solidFill>
                  <a:schemeClr val="accent6"/>
                </a:solidFill>
              </a:rPr>
              <a:t>UTF-8</a:t>
            </a:r>
            <a:r>
              <a:rPr lang="pt-BR" dirty="0"/>
              <a:t> -&gt; O dicionário </a:t>
            </a:r>
            <a:r>
              <a:rPr lang="pt-BR" b="1" dirty="0">
                <a:solidFill>
                  <a:schemeClr val="accent6"/>
                </a:solidFill>
              </a:rPr>
              <a:t>UFT-8</a:t>
            </a:r>
            <a:r>
              <a:rPr lang="pt-BR" dirty="0"/>
              <a:t> tem as linguagens Unicode, ASCII, mas o mais importante que você deve saber é que ela tem todos os caracteres que são usados na maioria das línguas da Europa, da América Central, América do Norte, América do Sul. A maioria das linguagens com que trabalhamos no dia a dia. Com esses caracteres, vamos resolver o problema do acento. Ele tem ç, crase, acentuação de ~, qualquer uma que usamos na língua portuguesa.</a:t>
            </a:r>
          </a:p>
          <a:p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lang</a:t>
            </a:r>
            <a:r>
              <a:rPr lang="pt-BR" dirty="0"/>
              <a:t>=</a:t>
            </a:r>
            <a:r>
              <a:rPr lang="pt-BR" b="1" dirty="0">
                <a:solidFill>
                  <a:schemeClr val="accent6"/>
                </a:solidFill>
              </a:rPr>
              <a:t>“</a:t>
            </a:r>
            <a:r>
              <a:rPr lang="pt-BR" b="1" dirty="0" err="1">
                <a:solidFill>
                  <a:schemeClr val="accent6"/>
                </a:solidFill>
              </a:rPr>
              <a:t>pt-br</a:t>
            </a:r>
            <a:r>
              <a:rPr lang="pt-BR" b="1" dirty="0">
                <a:solidFill>
                  <a:schemeClr val="accent6"/>
                </a:solidFill>
              </a:rPr>
              <a:t>” </a:t>
            </a:r>
            <a:r>
              <a:rPr lang="pt-BR" dirty="0"/>
              <a:t>-&gt; Adicionamos a propriedade </a:t>
            </a:r>
            <a:r>
              <a:rPr lang="pt-BR" dirty="0" err="1"/>
              <a:t>lang</a:t>
            </a:r>
            <a:r>
              <a:rPr lang="pt-BR" dirty="0"/>
              <a:t>, de </a:t>
            </a:r>
            <a:r>
              <a:rPr lang="pt-BR" dirty="0" err="1"/>
              <a:t>language</a:t>
            </a:r>
            <a:r>
              <a:rPr lang="pt-BR" dirty="0"/>
              <a:t>, idioma, e dentro vamos usar PT-BR, que é português do Brasil.</a:t>
            </a:r>
          </a:p>
          <a:p>
            <a:r>
              <a:rPr lang="pt-BR" dirty="0"/>
              <a:t>&lt;</a:t>
            </a:r>
            <a:r>
              <a:rPr lang="pt-BR" b="1" dirty="0" err="1">
                <a:solidFill>
                  <a:srgbClr val="7030A0"/>
                </a:solidFill>
              </a:rPr>
              <a:t>title</a:t>
            </a:r>
            <a:r>
              <a:rPr lang="pt-BR" dirty="0"/>
              <a:t>&gt; -&gt; É o título da página</a:t>
            </a:r>
          </a:p>
          <a:p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F0A22-DAAF-1027-C0EB-2491C5D8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15866" r="32098" b="11541"/>
          <a:stretch/>
        </p:blipFill>
        <p:spPr>
          <a:xfrm>
            <a:off x="6693980" y="1549565"/>
            <a:ext cx="5016239" cy="44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1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Separando conteúdo e informações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368" y="1474840"/>
            <a:ext cx="5269994" cy="5171766"/>
          </a:xfrm>
        </p:spPr>
        <p:txBody>
          <a:bodyPr>
            <a:normAutofit fontScale="92500" lnSpcReduction="20000"/>
          </a:bodyPr>
          <a:lstStyle/>
          <a:p>
            <a:r>
              <a:rPr lang="pt-BR" sz="1300" dirty="0"/>
              <a:t>Divisão estrutural dentro do HTML: dividido em duas partes </a:t>
            </a:r>
            <a:r>
              <a:rPr lang="pt-BR" sz="1300" b="1" dirty="0">
                <a:solidFill>
                  <a:srgbClr val="7030A0"/>
                </a:solidFill>
              </a:rPr>
              <a:t>body </a:t>
            </a:r>
            <a:r>
              <a:rPr lang="pt-BR" sz="1300" dirty="0"/>
              <a:t>e 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. </a:t>
            </a:r>
          </a:p>
          <a:p>
            <a:r>
              <a:rPr lang="pt-BR" sz="1300" dirty="0">
                <a:solidFill>
                  <a:srgbClr val="7030A0"/>
                </a:solidFill>
              </a:rPr>
              <a:t>Cabeça</a:t>
            </a:r>
            <a:r>
              <a:rPr lang="pt-BR" sz="1300" dirty="0"/>
              <a:t>: &lt;</a:t>
            </a:r>
            <a:r>
              <a:rPr lang="pt-BR" sz="1300" b="1" dirty="0">
                <a:solidFill>
                  <a:srgbClr val="7030A0"/>
                </a:solidFill>
              </a:rPr>
              <a:t>body</a:t>
            </a:r>
            <a:r>
              <a:rPr lang="pt-BR" sz="1300" dirty="0"/>
              <a:t>&gt;&lt;/</a:t>
            </a:r>
            <a:r>
              <a:rPr lang="pt-BR" sz="1300" b="1" dirty="0">
                <a:solidFill>
                  <a:srgbClr val="7030A0"/>
                </a:solidFill>
              </a:rPr>
              <a:t>body</a:t>
            </a:r>
            <a:r>
              <a:rPr lang="pt-BR" sz="1300" dirty="0"/>
              <a:t>&gt;</a:t>
            </a:r>
            <a:br>
              <a:rPr lang="pt-BR" sz="1300" dirty="0"/>
            </a:br>
            <a:r>
              <a:rPr lang="pt-BR" sz="1300" dirty="0"/>
              <a:t>Informações que estamos passando para o navegador</a:t>
            </a:r>
            <a:br>
              <a:rPr lang="pt-BR" sz="1300" dirty="0"/>
            </a:br>
            <a:br>
              <a:rPr lang="pt-BR" sz="1300" dirty="0"/>
            </a:br>
            <a:r>
              <a:rPr lang="pt-BR" sz="1300" b="1" dirty="0">
                <a:solidFill>
                  <a:srgbClr val="7030A0"/>
                </a:solidFill>
              </a:rPr>
              <a:t>Corpo</a:t>
            </a:r>
            <a:r>
              <a:rPr lang="pt-BR" sz="1300" dirty="0"/>
              <a:t>: &lt;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&gt;&lt;/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&gt; </a:t>
            </a:r>
            <a:br>
              <a:rPr lang="pt-BR" sz="1300" dirty="0"/>
            </a:br>
            <a:r>
              <a:rPr lang="pt-BR" sz="1300" dirty="0"/>
              <a:t>Informações que queremos exibir na página.</a:t>
            </a:r>
          </a:p>
          <a:p>
            <a:r>
              <a:rPr lang="pt-BR" sz="1300" dirty="0"/>
              <a:t>A </a:t>
            </a:r>
            <a:r>
              <a:rPr lang="pt-BR" sz="1300" dirty="0" err="1"/>
              <a:t>tag</a:t>
            </a:r>
            <a:r>
              <a:rPr lang="pt-BR" sz="1300" dirty="0"/>
              <a:t> </a:t>
            </a:r>
            <a:r>
              <a:rPr lang="pt-BR" sz="1300" b="1" dirty="0">
                <a:solidFill>
                  <a:srgbClr val="7030A0"/>
                </a:solidFill>
              </a:rPr>
              <a:t>meta</a:t>
            </a:r>
            <a:r>
              <a:rPr lang="pt-BR" sz="1300" dirty="0"/>
              <a:t> é uma informação que quero </a:t>
            </a:r>
            <a:r>
              <a:rPr lang="pt-BR" sz="1300" b="1" dirty="0"/>
              <a:t>passar para o navegador</a:t>
            </a:r>
            <a:r>
              <a:rPr lang="pt-BR" sz="1300" dirty="0"/>
              <a:t>. Essa informação vai dentro do 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. A </a:t>
            </a:r>
            <a:r>
              <a:rPr lang="pt-BR" sz="1300" dirty="0" err="1"/>
              <a:t>tag</a:t>
            </a:r>
            <a:r>
              <a:rPr lang="pt-BR" sz="1300" dirty="0"/>
              <a:t> </a:t>
            </a:r>
            <a:r>
              <a:rPr lang="pt-BR" sz="1300" b="1" dirty="0" err="1">
                <a:solidFill>
                  <a:srgbClr val="7030A0"/>
                </a:solidFill>
              </a:rPr>
              <a:t>title</a:t>
            </a:r>
            <a:r>
              <a:rPr lang="pt-BR" sz="1300" dirty="0"/>
              <a:t> é uma informação que quero passar para dentro do navegador. Também vai dentro do </a:t>
            </a:r>
            <a:r>
              <a:rPr lang="pt-BR" sz="1300" b="1" dirty="0" err="1">
                <a:solidFill>
                  <a:srgbClr val="7030A0"/>
                </a:solidFill>
              </a:rPr>
              <a:t>head</a:t>
            </a:r>
            <a:r>
              <a:rPr lang="pt-BR" sz="1300" dirty="0"/>
              <a:t>. </a:t>
            </a:r>
          </a:p>
          <a:p>
            <a:r>
              <a:rPr lang="pt-BR" sz="1300" dirty="0"/>
              <a:t>Toda a informação que </a:t>
            </a:r>
            <a:r>
              <a:rPr lang="pt-BR" sz="1300" b="1" dirty="0"/>
              <a:t>quero exibir</a:t>
            </a:r>
            <a:r>
              <a:rPr lang="pt-BR" sz="1300" dirty="0"/>
              <a:t>, todo o texto que já criei vai ser jogado dentro do </a:t>
            </a:r>
            <a:r>
              <a:rPr lang="pt-BR" sz="1300" b="1" dirty="0">
                <a:solidFill>
                  <a:srgbClr val="7030A0"/>
                </a:solidFill>
              </a:rPr>
              <a:t>body</a:t>
            </a:r>
            <a:r>
              <a:rPr lang="pt-BR" sz="1300" dirty="0"/>
              <a:t>.</a:t>
            </a:r>
            <a:br>
              <a:rPr lang="pt-BR" dirty="0"/>
            </a:br>
            <a:endParaRPr lang="pt-BR" dirty="0"/>
          </a:p>
          <a:p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F0A22-DAAF-1027-C0EB-2491C5D8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15866" r="32098" b="11541"/>
          <a:stretch/>
        </p:blipFill>
        <p:spPr>
          <a:xfrm>
            <a:off x="6351640" y="1461074"/>
            <a:ext cx="5315615" cy="47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0518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{3632F81B-4712-4E3A-B89C-2C2A937D03C4}tf10001108_win32</Template>
  <TotalTime>111</TotalTime>
  <Words>1999</Words>
  <Application>Microsoft Office PowerPoint</Application>
  <PresentationFormat>Widescreen</PresentationFormat>
  <Paragraphs>149</Paragraphs>
  <Slides>24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Arial</vt:lpstr>
      <vt:lpstr>Arial Unicode MS</vt:lpstr>
      <vt:lpstr>Calibri</vt:lpstr>
      <vt:lpstr>Open sans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Definindo texto</vt:lpstr>
      <vt:lpstr>Melhorando o texto</vt:lpstr>
      <vt:lpstr>O que aprendemos? </vt:lpstr>
      <vt:lpstr>Apresentação do PowerPoint</vt:lpstr>
      <vt:lpstr>Estrutura básica</vt:lpstr>
      <vt:lpstr>Passando dados para o navegador</vt:lpstr>
      <vt:lpstr>Separando conteúdo e informações</vt:lpstr>
      <vt:lpstr>O que aprendemos? </vt:lpstr>
      <vt:lpstr>Apresentação do PowerPoint</vt:lpstr>
      <vt:lpstr>Começando com css</vt:lpstr>
      <vt:lpstr>Organizando o estilo</vt:lpstr>
      <vt:lpstr>Mudando a cor</vt:lpstr>
      <vt:lpstr>Extra: Cores hexadecimais</vt:lpstr>
      <vt:lpstr>Apresentação do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RAIZA CIRNE BRAZ</dc:creator>
  <cp:keywords/>
  <cp:lastModifiedBy>RAIZA CIRNE BRAZ</cp:lastModifiedBy>
  <cp:revision>42</cp:revision>
  <dcterms:created xsi:type="dcterms:W3CDTF">2023-04-29T18:10:04Z</dcterms:created>
  <dcterms:modified xsi:type="dcterms:W3CDTF">2023-05-02T18:57:33Z</dcterms:modified>
  <cp:version/>
</cp:coreProperties>
</file>